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27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154" y="2187898"/>
            <a:ext cx="9335691" cy="181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End-to-End Encrypted LAN Chat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4" y="4756672"/>
            <a:ext cx="9335691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 secure chat application built with Python, demonstrating core networking and cryptography principles. This project allows users on a local network to communicate confidentially and with integrity.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258DA-097B-0528-1D26-D2F71CD3605B}"/>
              </a:ext>
            </a:extLst>
          </p:cNvPr>
          <p:cNvSpPr txBox="1"/>
          <p:nvPr/>
        </p:nvSpPr>
        <p:spPr>
          <a:xfrm>
            <a:off x="8001000" y="7581900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B. Sai Shashank – 1602-23-737-165</a:t>
            </a:r>
          </a:p>
          <a:p>
            <a:r>
              <a:rPr lang="en-IN" sz="2800" dirty="0"/>
              <a:t>Ch. Thrilochan – 1602-23-737-187</a:t>
            </a:r>
          </a:p>
          <a:p>
            <a:r>
              <a:rPr lang="en-IN" sz="2800" dirty="0"/>
              <a:t>K. Vibhas Reddy – 1602-23-737-189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921692"/>
            <a:ext cx="352544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Application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47155" y="2297162"/>
            <a:ext cx="4518272" cy="3619797"/>
            <a:chOff x="0" y="0"/>
            <a:chExt cx="6024363" cy="48263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24372" cy="4826381"/>
            </a:xfrm>
            <a:custGeom>
              <a:avLst/>
              <a:gdLst/>
              <a:ahLst/>
              <a:cxnLst/>
              <a:rect l="l" t="t" r="r" b="b"/>
              <a:pathLst>
                <a:path w="6024372" h="48263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780532" y="0"/>
                  </a:lnTo>
                  <a:cubicBezTo>
                    <a:pt x="5915152" y="0"/>
                    <a:pt x="6024372" y="109220"/>
                    <a:pt x="6024372" y="243840"/>
                  </a:cubicBezTo>
                  <a:lnTo>
                    <a:pt x="6024372" y="4582541"/>
                  </a:lnTo>
                  <a:cubicBezTo>
                    <a:pt x="6024372" y="4717161"/>
                    <a:pt x="5915152" y="4826381"/>
                    <a:pt x="5780532" y="4826381"/>
                  </a:cubicBezTo>
                  <a:lnTo>
                    <a:pt x="243840" y="4826381"/>
                  </a:lnTo>
                  <a:cubicBezTo>
                    <a:pt x="109220" y="4826381"/>
                    <a:pt x="0" y="4717161"/>
                    <a:pt x="0" y="4582541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7155" y="2259062"/>
            <a:ext cx="4518272" cy="152400"/>
            <a:chOff x="0" y="0"/>
            <a:chExt cx="6024363" cy="203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24372" cy="203200"/>
            </a:xfrm>
            <a:custGeom>
              <a:avLst/>
              <a:gdLst/>
              <a:ahLst/>
              <a:cxnLst/>
              <a:rect l="l" t="t" r="r" b="b"/>
              <a:pathLst>
                <a:path w="6024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5922772" y="0"/>
                  </a:lnTo>
                  <a:cubicBezTo>
                    <a:pt x="5978906" y="0"/>
                    <a:pt x="6024372" y="45466"/>
                    <a:pt x="6024372" y="101600"/>
                  </a:cubicBezTo>
                  <a:cubicBezTo>
                    <a:pt x="6024372" y="157734"/>
                    <a:pt x="5978906" y="203200"/>
                    <a:pt x="5922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57425" y="1848445"/>
            <a:ext cx="897582" cy="897583"/>
            <a:chOff x="0" y="0"/>
            <a:chExt cx="1196777" cy="11967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126656" y="2117675"/>
            <a:ext cx="358974" cy="358974"/>
          </a:xfrm>
          <a:custGeom>
            <a:avLst/>
            <a:gdLst/>
            <a:ahLst/>
            <a:cxnLst/>
            <a:rect l="l" t="t" r="r" b="b"/>
            <a:pathLst>
              <a:path w="358974" h="358974">
                <a:moveTo>
                  <a:pt x="0" y="0"/>
                </a:moveTo>
                <a:lnTo>
                  <a:pt x="358974" y="0"/>
                </a:lnTo>
                <a:lnTo>
                  <a:pt x="358974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384399" y="3007072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Core Concepts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4399" y="3550295"/>
            <a:ext cx="3843784" cy="202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Illustrates client-server model, TCP sockets, threading, and secure message handling.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64572" y="2297162"/>
            <a:ext cx="4518272" cy="3619797"/>
            <a:chOff x="0" y="0"/>
            <a:chExt cx="6024363" cy="48263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24372" cy="4826381"/>
            </a:xfrm>
            <a:custGeom>
              <a:avLst/>
              <a:gdLst/>
              <a:ahLst/>
              <a:cxnLst/>
              <a:rect l="l" t="t" r="r" b="b"/>
              <a:pathLst>
                <a:path w="6024372" h="48263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780532" y="0"/>
                  </a:lnTo>
                  <a:cubicBezTo>
                    <a:pt x="5915152" y="0"/>
                    <a:pt x="6024372" y="109220"/>
                    <a:pt x="6024372" y="243840"/>
                  </a:cubicBezTo>
                  <a:lnTo>
                    <a:pt x="6024372" y="4582541"/>
                  </a:lnTo>
                  <a:cubicBezTo>
                    <a:pt x="6024372" y="4717161"/>
                    <a:pt x="5915152" y="4826381"/>
                    <a:pt x="5780532" y="4826381"/>
                  </a:cubicBezTo>
                  <a:lnTo>
                    <a:pt x="243840" y="4826381"/>
                  </a:lnTo>
                  <a:cubicBezTo>
                    <a:pt x="109220" y="4826381"/>
                    <a:pt x="0" y="4717161"/>
                    <a:pt x="0" y="4582541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64572" y="2259062"/>
            <a:ext cx="4518272" cy="152400"/>
            <a:chOff x="0" y="0"/>
            <a:chExt cx="6024363" cy="203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24372" cy="203200"/>
            </a:xfrm>
            <a:custGeom>
              <a:avLst/>
              <a:gdLst/>
              <a:ahLst/>
              <a:cxnLst/>
              <a:rect l="l" t="t" r="r" b="b"/>
              <a:pathLst>
                <a:path w="602437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5922772" y="0"/>
                  </a:lnTo>
                  <a:cubicBezTo>
                    <a:pt x="5978906" y="0"/>
                    <a:pt x="6024372" y="45466"/>
                    <a:pt x="6024372" y="101600"/>
                  </a:cubicBezTo>
                  <a:cubicBezTo>
                    <a:pt x="6024372" y="157734"/>
                    <a:pt x="5978906" y="203200"/>
                    <a:pt x="5922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74844" y="1848445"/>
            <a:ext cx="897582" cy="897583"/>
            <a:chOff x="0" y="0"/>
            <a:chExt cx="1196777" cy="11967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7944074" y="2117675"/>
            <a:ext cx="358974" cy="358974"/>
          </a:xfrm>
          <a:custGeom>
            <a:avLst/>
            <a:gdLst/>
            <a:ahLst/>
            <a:cxnLst/>
            <a:rect l="l" t="t" r="r" b="b"/>
            <a:pathLst>
              <a:path w="358974" h="358974">
                <a:moveTo>
                  <a:pt x="0" y="0"/>
                </a:moveTo>
                <a:lnTo>
                  <a:pt x="358974" y="0"/>
                </a:lnTo>
                <a:lnTo>
                  <a:pt x="358974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7894" b="-78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6201816" y="3007072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Cryptography Focus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01816" y="3550295"/>
            <a:ext cx="3843784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Employs AES encryption for confidentiality and SHA-256 for key derivation.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47155" y="6664821"/>
            <a:ext cx="9335691" cy="2662238"/>
            <a:chOff x="0" y="0"/>
            <a:chExt cx="12447588" cy="35496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447651" cy="3549650"/>
            </a:xfrm>
            <a:custGeom>
              <a:avLst/>
              <a:gdLst/>
              <a:ahLst/>
              <a:cxnLst/>
              <a:rect l="l" t="t" r="r" b="b"/>
              <a:pathLst>
                <a:path w="12447651" h="354965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203811" y="0"/>
                  </a:lnTo>
                  <a:cubicBezTo>
                    <a:pt x="12338431" y="0"/>
                    <a:pt x="12447651" y="109220"/>
                    <a:pt x="12447651" y="243840"/>
                  </a:cubicBezTo>
                  <a:lnTo>
                    <a:pt x="12447651" y="3305810"/>
                  </a:lnTo>
                  <a:cubicBezTo>
                    <a:pt x="12447651" y="3440430"/>
                    <a:pt x="12338431" y="3549650"/>
                    <a:pt x="12203811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47155" y="6626721"/>
            <a:ext cx="9335691" cy="152400"/>
            <a:chOff x="0" y="0"/>
            <a:chExt cx="12447588" cy="203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447651" cy="203200"/>
            </a:xfrm>
            <a:custGeom>
              <a:avLst/>
              <a:gdLst/>
              <a:ahLst/>
              <a:cxnLst/>
              <a:rect l="l" t="t" r="r" b="b"/>
              <a:pathLst>
                <a:path w="12447651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2346051" y="0"/>
                  </a:lnTo>
                  <a:cubicBezTo>
                    <a:pt x="12402185" y="0"/>
                    <a:pt x="12447651" y="45466"/>
                    <a:pt x="12447651" y="101600"/>
                  </a:cubicBezTo>
                  <a:cubicBezTo>
                    <a:pt x="12447651" y="157734"/>
                    <a:pt x="12402185" y="203200"/>
                    <a:pt x="12346051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266209" y="6216104"/>
            <a:ext cx="897582" cy="897582"/>
            <a:chOff x="0" y="0"/>
            <a:chExt cx="1196777" cy="119677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5535439" y="6485335"/>
            <a:ext cx="358974" cy="358974"/>
          </a:xfrm>
          <a:custGeom>
            <a:avLst/>
            <a:gdLst/>
            <a:ahLst/>
            <a:cxnLst/>
            <a:rect l="l" t="t" r="r" b="b"/>
            <a:pathLst>
              <a:path w="358974" h="358974">
                <a:moveTo>
                  <a:pt x="0" y="0"/>
                </a:moveTo>
                <a:lnTo>
                  <a:pt x="358973" y="0"/>
                </a:lnTo>
                <a:lnTo>
                  <a:pt x="358973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1384399" y="7374731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Key Features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4399" y="7917954"/>
            <a:ext cx="8661201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Multi-client support, user identification, and end-to-end encryption.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6261" y="774353"/>
            <a:ext cx="7024687" cy="75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Architectural Components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6261" y="2008882"/>
            <a:ext cx="16195476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application consists of three main Python components working in harmony to provide a secure chat experience.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211" y="2918669"/>
            <a:ext cx="5237261" cy="6565404"/>
            <a:chOff x="0" y="0"/>
            <a:chExt cx="6983015" cy="8753872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6932295" cy="8703183"/>
            </a:xfrm>
            <a:custGeom>
              <a:avLst/>
              <a:gdLst/>
              <a:ahLst/>
              <a:cxnLst/>
              <a:rect l="l" t="t" r="r" b="b"/>
              <a:pathLst>
                <a:path w="6932295" h="8703183">
                  <a:moveTo>
                    <a:pt x="0" y="244221"/>
                  </a:moveTo>
                  <a:cubicBezTo>
                    <a:pt x="0" y="109347"/>
                    <a:pt x="109093" y="0"/>
                    <a:pt x="243840" y="0"/>
                  </a:cubicBezTo>
                  <a:lnTo>
                    <a:pt x="6688455" y="0"/>
                  </a:lnTo>
                  <a:cubicBezTo>
                    <a:pt x="6823075" y="0"/>
                    <a:pt x="6932295" y="109347"/>
                    <a:pt x="6932295" y="244221"/>
                  </a:cubicBezTo>
                  <a:lnTo>
                    <a:pt x="6932295" y="8458962"/>
                  </a:lnTo>
                  <a:cubicBezTo>
                    <a:pt x="6932295" y="8593836"/>
                    <a:pt x="6823202" y="8703183"/>
                    <a:pt x="6688455" y="8703183"/>
                  </a:cubicBezTo>
                  <a:lnTo>
                    <a:pt x="243840" y="8703183"/>
                  </a:lnTo>
                  <a:cubicBezTo>
                    <a:pt x="109220" y="8703183"/>
                    <a:pt x="0" y="8593836"/>
                    <a:pt x="0" y="8458962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983095" cy="8753983"/>
            </a:xfrm>
            <a:custGeom>
              <a:avLst/>
              <a:gdLst/>
              <a:ahLst/>
              <a:cxnLst/>
              <a:rect l="l" t="t" r="r" b="b"/>
              <a:pathLst>
                <a:path w="6983095" h="8753983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855" y="0"/>
                  </a:lnTo>
                  <a:lnTo>
                    <a:pt x="6713855" y="25400"/>
                  </a:lnTo>
                  <a:lnTo>
                    <a:pt x="6713855" y="0"/>
                  </a:lnTo>
                  <a:cubicBezTo>
                    <a:pt x="6862573" y="0"/>
                    <a:pt x="6983095" y="120777"/>
                    <a:pt x="6983095" y="269621"/>
                  </a:cubicBezTo>
                  <a:lnTo>
                    <a:pt x="6957695" y="269621"/>
                  </a:lnTo>
                  <a:lnTo>
                    <a:pt x="6983095" y="269621"/>
                  </a:lnTo>
                  <a:lnTo>
                    <a:pt x="6983095" y="8484362"/>
                  </a:lnTo>
                  <a:lnTo>
                    <a:pt x="6957695" y="8484362"/>
                  </a:lnTo>
                  <a:lnTo>
                    <a:pt x="6983095" y="8484362"/>
                  </a:lnTo>
                  <a:cubicBezTo>
                    <a:pt x="6983095" y="8633206"/>
                    <a:pt x="6862573" y="8753983"/>
                    <a:pt x="6713855" y="8753983"/>
                  </a:cubicBezTo>
                  <a:lnTo>
                    <a:pt x="6713855" y="8728583"/>
                  </a:lnTo>
                  <a:lnTo>
                    <a:pt x="6713855" y="8753983"/>
                  </a:lnTo>
                  <a:lnTo>
                    <a:pt x="269240" y="8753983"/>
                  </a:lnTo>
                  <a:lnTo>
                    <a:pt x="269240" y="8728583"/>
                  </a:lnTo>
                  <a:lnTo>
                    <a:pt x="269240" y="8753983"/>
                  </a:lnTo>
                  <a:cubicBezTo>
                    <a:pt x="120523" y="8753856"/>
                    <a:pt x="0" y="8633206"/>
                    <a:pt x="0" y="8484362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362"/>
                  </a:lnTo>
                  <a:lnTo>
                    <a:pt x="25400" y="8484362"/>
                  </a:lnTo>
                  <a:lnTo>
                    <a:pt x="50800" y="8484362"/>
                  </a:lnTo>
                  <a:cubicBezTo>
                    <a:pt x="50800" y="8605266"/>
                    <a:pt x="148590" y="8703183"/>
                    <a:pt x="269240" y="8703183"/>
                  </a:cubicBezTo>
                  <a:lnTo>
                    <a:pt x="6713855" y="8703183"/>
                  </a:lnTo>
                  <a:cubicBezTo>
                    <a:pt x="6834505" y="8703183"/>
                    <a:pt x="6932295" y="8605266"/>
                    <a:pt x="6932295" y="8484362"/>
                  </a:cubicBezTo>
                  <a:lnTo>
                    <a:pt x="6932295" y="269621"/>
                  </a:lnTo>
                  <a:cubicBezTo>
                    <a:pt x="6932295" y="148717"/>
                    <a:pt x="6834505" y="50800"/>
                    <a:pt x="6713855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8161" y="2937719"/>
            <a:ext cx="152400" cy="6527304"/>
            <a:chOff x="0" y="0"/>
            <a:chExt cx="203200" cy="87030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8703056"/>
            </a:xfrm>
            <a:custGeom>
              <a:avLst/>
              <a:gdLst/>
              <a:ahLst/>
              <a:cxnLst/>
              <a:rect l="l" t="t" r="r" b="b"/>
              <a:pathLst>
                <a:path w="203200" h="870305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97509" y="3236565"/>
            <a:ext cx="4220319" cy="56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Server (server.py)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7509" y="3867299"/>
            <a:ext cx="4410967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Python sockets &amp; threading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7509" y="4450259"/>
            <a:ext cx="4410967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Relays encrypted messages (ciphertext only)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7509" y="5511552"/>
            <a:ext cx="4410967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Listens on port 8000 for client connections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7509" y="6572845"/>
            <a:ext cx="4410967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Uses message framing with length prefixes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25220" y="2918669"/>
            <a:ext cx="5237410" cy="6565404"/>
            <a:chOff x="0" y="0"/>
            <a:chExt cx="6983213" cy="8753872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6932422" cy="8703056"/>
            </a:xfrm>
            <a:custGeom>
              <a:avLst/>
              <a:gdLst/>
              <a:ahLst/>
              <a:cxnLst/>
              <a:rect l="l" t="t" r="r" b="b"/>
              <a:pathLst>
                <a:path w="6932422" h="8703056">
                  <a:moveTo>
                    <a:pt x="0" y="244221"/>
                  </a:moveTo>
                  <a:cubicBezTo>
                    <a:pt x="0" y="109347"/>
                    <a:pt x="109220" y="0"/>
                    <a:pt x="243840" y="0"/>
                  </a:cubicBezTo>
                  <a:lnTo>
                    <a:pt x="6688582" y="0"/>
                  </a:lnTo>
                  <a:cubicBezTo>
                    <a:pt x="6823201" y="0"/>
                    <a:pt x="6932422" y="109347"/>
                    <a:pt x="6932422" y="244221"/>
                  </a:cubicBezTo>
                  <a:lnTo>
                    <a:pt x="6932422" y="8458835"/>
                  </a:lnTo>
                  <a:cubicBezTo>
                    <a:pt x="6932422" y="8593709"/>
                    <a:pt x="6823201" y="8703056"/>
                    <a:pt x="6688582" y="8703056"/>
                  </a:cubicBezTo>
                  <a:lnTo>
                    <a:pt x="243840" y="8703056"/>
                  </a:lnTo>
                  <a:cubicBezTo>
                    <a:pt x="109220" y="8703056"/>
                    <a:pt x="0" y="8593709"/>
                    <a:pt x="0" y="8458835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983222" cy="8753856"/>
            </a:xfrm>
            <a:custGeom>
              <a:avLst/>
              <a:gdLst/>
              <a:ahLst/>
              <a:cxnLst/>
              <a:rect l="l" t="t" r="r" b="b"/>
              <a:pathLst>
                <a:path w="6983222" h="8753856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982" y="0"/>
                  </a:lnTo>
                  <a:lnTo>
                    <a:pt x="6713982" y="25400"/>
                  </a:lnTo>
                  <a:lnTo>
                    <a:pt x="6713982" y="0"/>
                  </a:lnTo>
                  <a:cubicBezTo>
                    <a:pt x="6862699" y="0"/>
                    <a:pt x="6983222" y="120777"/>
                    <a:pt x="6983222" y="269621"/>
                  </a:cubicBezTo>
                  <a:lnTo>
                    <a:pt x="6957822" y="269621"/>
                  </a:lnTo>
                  <a:lnTo>
                    <a:pt x="6983222" y="269621"/>
                  </a:lnTo>
                  <a:lnTo>
                    <a:pt x="6983222" y="8484235"/>
                  </a:lnTo>
                  <a:lnTo>
                    <a:pt x="6957822" y="8484235"/>
                  </a:lnTo>
                  <a:lnTo>
                    <a:pt x="6983222" y="8484235"/>
                  </a:lnTo>
                  <a:cubicBezTo>
                    <a:pt x="6983222" y="8633078"/>
                    <a:pt x="6862699" y="8753856"/>
                    <a:pt x="6713982" y="8753856"/>
                  </a:cubicBezTo>
                  <a:lnTo>
                    <a:pt x="6713982" y="8728456"/>
                  </a:lnTo>
                  <a:lnTo>
                    <a:pt x="6713982" y="8753856"/>
                  </a:lnTo>
                  <a:lnTo>
                    <a:pt x="269240" y="8753856"/>
                  </a:lnTo>
                  <a:lnTo>
                    <a:pt x="269240" y="8728456"/>
                  </a:lnTo>
                  <a:lnTo>
                    <a:pt x="269240" y="8753856"/>
                  </a:lnTo>
                  <a:cubicBezTo>
                    <a:pt x="120523" y="8753856"/>
                    <a:pt x="0" y="8633206"/>
                    <a:pt x="0" y="8484235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235"/>
                  </a:lnTo>
                  <a:lnTo>
                    <a:pt x="25400" y="8484235"/>
                  </a:lnTo>
                  <a:lnTo>
                    <a:pt x="50800" y="8484235"/>
                  </a:lnTo>
                  <a:cubicBezTo>
                    <a:pt x="50800" y="8605139"/>
                    <a:pt x="148590" y="8703056"/>
                    <a:pt x="269240" y="8703056"/>
                  </a:cubicBezTo>
                  <a:lnTo>
                    <a:pt x="6713982" y="8703056"/>
                  </a:lnTo>
                  <a:cubicBezTo>
                    <a:pt x="6834632" y="8703056"/>
                    <a:pt x="6932422" y="8605139"/>
                    <a:pt x="6932422" y="8484235"/>
                  </a:cubicBezTo>
                  <a:lnTo>
                    <a:pt x="6932422" y="269621"/>
                  </a:lnTo>
                  <a:cubicBezTo>
                    <a:pt x="6932422" y="148717"/>
                    <a:pt x="6834632" y="50800"/>
                    <a:pt x="6713982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06170" y="2937719"/>
            <a:ext cx="152400" cy="6527304"/>
            <a:chOff x="0" y="0"/>
            <a:chExt cx="203200" cy="8703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3200" cy="8703056"/>
            </a:xfrm>
            <a:custGeom>
              <a:avLst/>
              <a:gdLst/>
              <a:ahLst/>
              <a:cxnLst/>
              <a:rect l="l" t="t" r="r" b="b"/>
              <a:pathLst>
                <a:path w="203200" h="870305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95517" y="3236565"/>
            <a:ext cx="4220319" cy="56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Client (client.py)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95517" y="3867299"/>
            <a:ext cx="4411116" cy="5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Python sockets &amp; terminal UI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95517" y="4450259"/>
            <a:ext cx="4411116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Connects to server, provides username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95517" y="5511552"/>
            <a:ext cx="4411116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Encrypts outgoing, decrypts incoming messages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95517" y="6572845"/>
            <a:ext cx="4411116" cy="154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Shared key derived from common password (SHA-256)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23377" y="2918669"/>
            <a:ext cx="5237410" cy="6565404"/>
            <a:chOff x="0" y="0"/>
            <a:chExt cx="6983213" cy="8753872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6932422" cy="8703056"/>
            </a:xfrm>
            <a:custGeom>
              <a:avLst/>
              <a:gdLst/>
              <a:ahLst/>
              <a:cxnLst/>
              <a:rect l="l" t="t" r="r" b="b"/>
              <a:pathLst>
                <a:path w="6932422" h="8703056">
                  <a:moveTo>
                    <a:pt x="0" y="244221"/>
                  </a:moveTo>
                  <a:cubicBezTo>
                    <a:pt x="0" y="109347"/>
                    <a:pt x="109220" y="0"/>
                    <a:pt x="243840" y="0"/>
                  </a:cubicBezTo>
                  <a:lnTo>
                    <a:pt x="6688582" y="0"/>
                  </a:lnTo>
                  <a:cubicBezTo>
                    <a:pt x="6823201" y="0"/>
                    <a:pt x="6932422" y="109347"/>
                    <a:pt x="6932422" y="244221"/>
                  </a:cubicBezTo>
                  <a:lnTo>
                    <a:pt x="6932422" y="8458835"/>
                  </a:lnTo>
                  <a:cubicBezTo>
                    <a:pt x="6932422" y="8593709"/>
                    <a:pt x="6823201" y="8703056"/>
                    <a:pt x="6688582" y="8703056"/>
                  </a:cubicBezTo>
                  <a:lnTo>
                    <a:pt x="243840" y="8703056"/>
                  </a:lnTo>
                  <a:cubicBezTo>
                    <a:pt x="109220" y="8703056"/>
                    <a:pt x="0" y="8593709"/>
                    <a:pt x="0" y="8458835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6983222" cy="8753856"/>
            </a:xfrm>
            <a:custGeom>
              <a:avLst/>
              <a:gdLst/>
              <a:ahLst/>
              <a:cxnLst/>
              <a:rect l="l" t="t" r="r" b="b"/>
              <a:pathLst>
                <a:path w="6983222" h="8753856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982" y="0"/>
                  </a:lnTo>
                  <a:lnTo>
                    <a:pt x="6713982" y="25400"/>
                  </a:lnTo>
                  <a:lnTo>
                    <a:pt x="6713982" y="0"/>
                  </a:lnTo>
                  <a:cubicBezTo>
                    <a:pt x="6862699" y="0"/>
                    <a:pt x="6983222" y="120777"/>
                    <a:pt x="6983222" y="269621"/>
                  </a:cubicBezTo>
                  <a:lnTo>
                    <a:pt x="6957822" y="269621"/>
                  </a:lnTo>
                  <a:lnTo>
                    <a:pt x="6983222" y="269621"/>
                  </a:lnTo>
                  <a:lnTo>
                    <a:pt x="6983222" y="8484235"/>
                  </a:lnTo>
                  <a:lnTo>
                    <a:pt x="6957822" y="8484235"/>
                  </a:lnTo>
                  <a:lnTo>
                    <a:pt x="6983222" y="8484235"/>
                  </a:lnTo>
                  <a:cubicBezTo>
                    <a:pt x="6983222" y="8633078"/>
                    <a:pt x="6862699" y="8753856"/>
                    <a:pt x="6713982" y="8753856"/>
                  </a:cubicBezTo>
                  <a:lnTo>
                    <a:pt x="6713982" y="8728456"/>
                  </a:lnTo>
                  <a:lnTo>
                    <a:pt x="6713982" y="8753856"/>
                  </a:lnTo>
                  <a:lnTo>
                    <a:pt x="269240" y="8753856"/>
                  </a:lnTo>
                  <a:lnTo>
                    <a:pt x="269240" y="8728456"/>
                  </a:lnTo>
                  <a:lnTo>
                    <a:pt x="269240" y="8753856"/>
                  </a:lnTo>
                  <a:cubicBezTo>
                    <a:pt x="120523" y="8753856"/>
                    <a:pt x="0" y="8633206"/>
                    <a:pt x="0" y="8484235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235"/>
                  </a:lnTo>
                  <a:lnTo>
                    <a:pt x="25400" y="8484235"/>
                  </a:lnTo>
                  <a:lnTo>
                    <a:pt x="50800" y="8484235"/>
                  </a:lnTo>
                  <a:cubicBezTo>
                    <a:pt x="50800" y="8605139"/>
                    <a:pt x="148590" y="8703056"/>
                    <a:pt x="269240" y="8703056"/>
                  </a:cubicBezTo>
                  <a:lnTo>
                    <a:pt x="6713982" y="8703056"/>
                  </a:lnTo>
                  <a:cubicBezTo>
                    <a:pt x="6834632" y="8703056"/>
                    <a:pt x="6932422" y="8605139"/>
                    <a:pt x="6932422" y="8484235"/>
                  </a:cubicBezTo>
                  <a:lnTo>
                    <a:pt x="6932422" y="269621"/>
                  </a:lnTo>
                  <a:cubicBezTo>
                    <a:pt x="6932422" y="148717"/>
                    <a:pt x="6834632" y="50800"/>
                    <a:pt x="6713982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04327" y="2937719"/>
            <a:ext cx="152400" cy="6527304"/>
            <a:chOff x="0" y="0"/>
            <a:chExt cx="203200" cy="87030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8703056"/>
            </a:xfrm>
            <a:custGeom>
              <a:avLst/>
              <a:gdLst/>
              <a:ahLst/>
              <a:cxnLst/>
              <a:rect l="l" t="t" r="r" b="b"/>
              <a:pathLst>
                <a:path w="203200" h="8703056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93675" y="3236565"/>
            <a:ext cx="4411116" cy="109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Crypto Module (crypto.py)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93675" y="4394895"/>
            <a:ext cx="4411116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Provides AES-EAX encryption/decryption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93675" y="5456187"/>
            <a:ext cx="4411116" cy="154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SHA-256 for key derivation (password to 256-bit AES key)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93675" y="6995815"/>
            <a:ext cx="4411116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EAX mode ensures confidentiality and integrity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93675" y="8057109"/>
            <a:ext cx="4411116" cy="107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Protects against message tampering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911721"/>
            <a:ext cx="8233173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How End-to-End Encryption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036117"/>
            <a:ext cx="16193690" cy="5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From key generation to message transmission, understand the secure flow of data.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7155" y="2864941"/>
            <a:ext cx="1346447" cy="1615679"/>
            <a:chOff x="0" y="0"/>
            <a:chExt cx="1795263" cy="215423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795272" cy="2154301"/>
            </a:xfrm>
            <a:custGeom>
              <a:avLst/>
              <a:gdLst/>
              <a:ahLst/>
              <a:cxnLst/>
              <a:rect l="l" t="t" r="r" b="b"/>
              <a:pathLst>
                <a:path w="1795272" h="2154301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" b="-23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62832" y="3115121"/>
            <a:ext cx="3168254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Key Derivation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832" y="3596431"/>
            <a:ext cx="14578012" cy="5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All clients use a common password which is hashed via SHA-256 to create a shared 256-bit AES key.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47155" y="4480620"/>
            <a:ext cx="1346447" cy="1615679"/>
            <a:chOff x="0" y="0"/>
            <a:chExt cx="1795263" cy="215423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795272" cy="2154301"/>
            </a:xfrm>
            <a:custGeom>
              <a:avLst/>
              <a:gdLst/>
              <a:ahLst/>
              <a:cxnLst/>
              <a:rect l="l" t="t" r="r" b="b"/>
              <a:pathLst>
                <a:path w="1795272" h="2154301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8" b="-23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62832" y="4730800"/>
            <a:ext cx="3168254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Sending a Message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2832" y="5212110"/>
            <a:ext cx="14578012" cy="5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Plaintext is encrypted using AES-EAX mode by the client, then sent as ciphertext to the server.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47155" y="6096297"/>
            <a:ext cx="1346447" cy="1615679"/>
            <a:chOff x="0" y="0"/>
            <a:chExt cx="1795263" cy="215423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795272" cy="2154301"/>
            </a:xfrm>
            <a:custGeom>
              <a:avLst/>
              <a:gdLst/>
              <a:ahLst/>
              <a:cxnLst/>
              <a:rect l="l" t="t" r="r" b="b"/>
              <a:pathLst>
                <a:path w="1795272" h="2154301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38" b="-23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62832" y="6346477"/>
            <a:ext cx="3168254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Receiving a Message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62832" y="6827787"/>
            <a:ext cx="14578012" cy="5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Ciphertext from the server is decrypted by the client using the shared AES key, revealing the plaintext.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47155" y="7711976"/>
            <a:ext cx="1346447" cy="1615679"/>
            <a:chOff x="0" y="0"/>
            <a:chExt cx="1795263" cy="215423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795272" cy="2154301"/>
            </a:xfrm>
            <a:custGeom>
              <a:avLst/>
              <a:gdLst/>
              <a:ahLst/>
              <a:cxnLst/>
              <a:rect l="l" t="t" r="r" b="b"/>
              <a:pathLst>
                <a:path w="1795272" h="2154301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38" b="-23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62832" y="7962156"/>
            <a:ext cx="3168254" cy="41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Server's Role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62832" y="8443466"/>
            <a:ext cx="14578012" cy="5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server acts as a "dumb relay," forwarding only ciphertext without access to the encryption key or plaintext.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9146" y="770484"/>
            <a:ext cx="5065365" cy="5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Message Format &amp; Integrity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146" y="1778645"/>
            <a:ext cx="4104977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Encrypted Message Structure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146" y="2300139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Each message payload contains vital components for secure and reliable transmission: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146" y="3143696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562"/>
              </a:lnSpc>
              <a:buFont typeface="Arial"/>
              <a:buChar char="•"/>
            </a:pPr>
            <a:r>
              <a:rPr lang="en-US" sz="1562" b="1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Nonce (16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A unique random value for each encryption operation, crucial for security.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146" y="3874145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562"/>
              </a:lnSpc>
              <a:buFont typeface="Arial"/>
              <a:buChar char="•"/>
            </a:pPr>
            <a:r>
              <a:rPr lang="en-US" sz="1562" b="1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Tag (16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An authentication tag generated by AES-EAX to verify message integrity and authenticity.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146" y="4604594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562"/>
              </a:lnSpc>
              <a:buFont typeface="Arial"/>
              <a:buChar char="•"/>
            </a:pPr>
            <a:r>
              <a:rPr lang="en-US" sz="1562" b="1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Ciphertext: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The actual encrypted message, including the username and the chat content.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04598" y="1832819"/>
            <a:ext cx="5504558" cy="3096220"/>
            <a:chOff x="0" y="0"/>
            <a:chExt cx="7339410" cy="4128293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339457" cy="4128262"/>
            </a:xfrm>
            <a:custGeom>
              <a:avLst/>
              <a:gdLst/>
              <a:ahLst/>
              <a:cxnLst/>
              <a:rect l="l" t="t" r="r" b="b"/>
              <a:pathLst>
                <a:path w="7339457" h="4128262">
                  <a:moveTo>
                    <a:pt x="0" y="0"/>
                  </a:moveTo>
                  <a:lnTo>
                    <a:pt x="7339457" y="0"/>
                  </a:lnTo>
                  <a:lnTo>
                    <a:pt x="7339457" y="4128262"/>
                  </a:lnTo>
                  <a:lnTo>
                    <a:pt x="0" y="412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" r="-1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9146" y="5874098"/>
            <a:ext cx="5504558" cy="3437484"/>
            <a:chOff x="0" y="0"/>
            <a:chExt cx="7339410" cy="458331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339457" cy="4583303"/>
            </a:xfrm>
            <a:custGeom>
              <a:avLst/>
              <a:gdLst/>
              <a:ahLst/>
              <a:cxnLst/>
              <a:rect l="l" t="t" r="r" b="b"/>
              <a:pathLst>
                <a:path w="7339457" h="4583303">
                  <a:moveTo>
                    <a:pt x="0" y="0"/>
                  </a:moveTo>
                  <a:lnTo>
                    <a:pt x="7339457" y="0"/>
                  </a:lnTo>
                  <a:lnTo>
                    <a:pt x="7339457" y="4583303"/>
                  </a:lnTo>
                  <a:lnTo>
                    <a:pt x="0" y="458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" b="-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404598" y="5819924"/>
            <a:ext cx="4284166" cy="39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Network Transmission Framing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4598" y="6341417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To ensure reliable data transfer over TCP streams, a message framing protocol is used: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04598" y="7184975"/>
            <a:ext cx="7863780" cy="73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562"/>
              </a:lnSpc>
              <a:buFont typeface="Arial"/>
              <a:buChar char="•"/>
            </a:pPr>
            <a:r>
              <a:rPr lang="en-US" sz="1562" b="1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Length Prefix (4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Specifies the size of the encrypted payload in big-endian format, allowing the receiver to read the exact amount of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04598" y="7915424"/>
            <a:ext cx="7863780" cy="40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562"/>
              </a:lnSpc>
              <a:buFont typeface="Arial"/>
              <a:buChar char="•"/>
            </a:pPr>
            <a:r>
              <a:rPr lang="en-US" sz="1562" b="1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Payload: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Contains the full encrypted message (Nonce + Tag + Ciphertext).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947886"/>
            <a:ext cx="7682805" cy="71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Setup &amp; Wireshark 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127945"/>
            <a:ext cx="16193690" cy="55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Get the application running and verify encryption using Wireshark to observe network traffic.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2902446"/>
            <a:ext cx="284261" cy="46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7155" y="3452218"/>
            <a:ext cx="5208389" cy="38100"/>
            <a:chOff x="0" y="0"/>
            <a:chExt cx="6944518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44487" cy="50800"/>
            </a:xfrm>
            <a:custGeom>
              <a:avLst/>
              <a:gdLst/>
              <a:ahLst/>
              <a:cxnLst/>
              <a:rect l="l" t="t" r="r" b="b"/>
              <a:pathLst>
                <a:path w="6944487" h="50800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7155" y="3641972"/>
            <a:ext cx="3344167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Install Dependencies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4125665"/>
            <a:ext cx="5208389" cy="58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pip install pycryptodome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4779615"/>
            <a:ext cx="5208389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Ensures all cryptographic libraries are available.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39805" y="2902446"/>
            <a:ext cx="284261" cy="46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39805" y="3452218"/>
            <a:ext cx="5208389" cy="38100"/>
            <a:chOff x="0" y="0"/>
            <a:chExt cx="6944518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44487" cy="50800"/>
            </a:xfrm>
            <a:custGeom>
              <a:avLst/>
              <a:gdLst/>
              <a:ahLst/>
              <a:cxnLst/>
              <a:rect l="l" t="t" r="r" b="b"/>
              <a:pathLst>
                <a:path w="6944487" h="50800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39805" y="3641972"/>
            <a:ext cx="3344168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Start Server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39805" y="4125665"/>
            <a:ext cx="5208389" cy="58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python server.py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39805" y="4779615"/>
            <a:ext cx="5208389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Launches the chat server, listening for client connections.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2456" y="2902446"/>
            <a:ext cx="284261" cy="46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32456" y="3452218"/>
            <a:ext cx="5208389" cy="38100"/>
            <a:chOff x="0" y="0"/>
            <a:chExt cx="6944518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44487" cy="50800"/>
            </a:xfrm>
            <a:custGeom>
              <a:avLst/>
              <a:gdLst/>
              <a:ahLst/>
              <a:cxnLst/>
              <a:rect l="l" t="t" r="r" b="b"/>
              <a:pathLst>
                <a:path w="6944487" h="50800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032456" y="3641972"/>
            <a:ext cx="3344167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Connect Clients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32456" y="4125665"/>
            <a:ext cx="5208389" cy="58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python client.py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32456" y="4779615"/>
            <a:ext cx="5208389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Multiple clients connect, providing username and the </a:t>
            </a:r>
            <a:r>
              <a:rPr lang="en-US" sz="2187">
                <a:solidFill>
                  <a:srgbClr val="3371A5"/>
                </a:solidFill>
                <a:latin typeface="Arimo"/>
                <a:ea typeface="Arimo"/>
                <a:cs typeface="Arimo"/>
                <a:sym typeface="Arimo"/>
              </a:rPr>
              <a:t>shared password</a:t>
            </a: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7155" y="6186636"/>
            <a:ext cx="284261" cy="46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47155" y="6736408"/>
            <a:ext cx="7954715" cy="38100"/>
            <a:chOff x="0" y="0"/>
            <a:chExt cx="10606287" cy="50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06278" cy="50800"/>
            </a:xfrm>
            <a:custGeom>
              <a:avLst/>
              <a:gdLst/>
              <a:ahLst/>
              <a:cxnLst/>
              <a:rect l="l" t="t" r="r" b="b"/>
              <a:pathLst>
                <a:path w="10606278" h="50800">
                  <a:moveTo>
                    <a:pt x="0" y="0"/>
                  </a:moveTo>
                  <a:lnTo>
                    <a:pt x="10606278" y="0"/>
                  </a:lnTo>
                  <a:lnTo>
                    <a:pt x="1060627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47155" y="6926164"/>
            <a:ext cx="3721001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Capture with Wireshark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7155" y="7409855"/>
            <a:ext cx="7954715" cy="58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sudo wireshark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7155" y="8063805"/>
            <a:ext cx="7954715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Start capturing on the loopback interface with filter tcp.port == 8000.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6131" y="6186636"/>
            <a:ext cx="284261" cy="46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86131" y="6736408"/>
            <a:ext cx="7954715" cy="38100"/>
            <a:chOff x="0" y="0"/>
            <a:chExt cx="10606287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06278" cy="50800"/>
            </a:xfrm>
            <a:custGeom>
              <a:avLst/>
              <a:gdLst/>
              <a:ahLst/>
              <a:cxnLst/>
              <a:rect l="l" t="t" r="r" b="b"/>
              <a:pathLst>
                <a:path w="10606278" h="50800">
                  <a:moveTo>
                    <a:pt x="0" y="0"/>
                  </a:moveTo>
                  <a:lnTo>
                    <a:pt x="10606278" y="0"/>
                  </a:lnTo>
                  <a:lnTo>
                    <a:pt x="1060627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86131" y="6926164"/>
            <a:ext cx="3344168" cy="4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Analyze Packets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86131" y="7438430"/>
            <a:ext cx="7954715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Observe the TCP stream: you'll see binary data (ciphertext), confirming encryption, rather than readable plaintext.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2704059"/>
            <a:ext cx="6339482" cy="75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Security Considerations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939927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While robust for demonstration, real-world applications require addressing further security aspects.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4943624"/>
            <a:ext cx="4224338" cy="56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What This Provides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159371" y="5967636"/>
            <a:ext cx="448716" cy="448716"/>
          </a:xfrm>
          <a:custGeom>
            <a:avLst/>
            <a:gdLst/>
            <a:ahLst/>
            <a:cxnLst/>
            <a:rect l="l" t="t" r="r" b="b"/>
            <a:pathLst>
              <a:path w="448716" h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r="-72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019449" y="5920234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Confidentiality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9449" y="6463456"/>
            <a:ext cx="4176266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Messages are securely encrypted with AES-256.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681936" y="5967636"/>
            <a:ext cx="448716" cy="448716"/>
          </a:xfrm>
          <a:custGeom>
            <a:avLst/>
            <a:gdLst/>
            <a:ahLst/>
            <a:cxnLst/>
            <a:rect l="l" t="t" r="r" b="b"/>
            <a:pathLst>
              <a:path w="448716" h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r="-72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542014" y="5920234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Integrity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2014" y="6463456"/>
            <a:ext cx="4176266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EAX mode authentication prevents message tampering.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2204501" y="5967636"/>
            <a:ext cx="448716" cy="448716"/>
          </a:xfrm>
          <a:custGeom>
            <a:avLst/>
            <a:gdLst/>
            <a:ahLst/>
            <a:cxnLst/>
            <a:rect l="l" t="t" r="r" b="b"/>
            <a:pathLst>
              <a:path w="448716" h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r="-72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3064579" y="5920234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End-to-End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64579" y="6463456"/>
            <a:ext cx="4176266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server cannot read the plaintext content.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8086" y="0"/>
            <a:ext cx="12451828" cy="10287000"/>
          </a:xfrm>
          <a:custGeom>
            <a:avLst/>
            <a:gdLst/>
            <a:ahLst/>
            <a:cxnLst/>
            <a:rect l="l" t="t" r="r" b="b"/>
            <a:pathLst>
              <a:path w="12451828" h="10287000">
                <a:moveTo>
                  <a:pt x="0" y="0"/>
                </a:moveTo>
                <a:lnTo>
                  <a:pt x="12451828" y="0"/>
                </a:lnTo>
                <a:lnTo>
                  <a:pt x="124518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619</Words>
  <Application>Microsoft Office PowerPoint</Application>
  <PresentationFormat>Custom</PresentationFormat>
  <Paragraphs>100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</vt:lpstr>
      <vt:lpstr>Consolas</vt:lpstr>
      <vt:lpstr>Calibri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End-to-End-Encrypted-LAN-Chat-Application.pptx</dc:title>
  <cp:lastModifiedBy>Vibhas Reddy Katta</cp:lastModifiedBy>
  <cp:revision>2</cp:revision>
  <dcterms:created xsi:type="dcterms:W3CDTF">2006-08-16T00:00:00Z</dcterms:created>
  <dcterms:modified xsi:type="dcterms:W3CDTF">2025-11-18T14:48:33Z</dcterms:modified>
  <dc:identifier>DAG5DvYcOLw</dc:identifier>
</cp:coreProperties>
</file>